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40" r:id="rId1"/>
  </p:sldMasterIdLst>
  <p:notesMasterIdLst>
    <p:notesMasterId r:id="rId18"/>
  </p:notesMasterIdLst>
  <p:sldIdLst>
    <p:sldId id="256" r:id="rId2"/>
    <p:sldId id="258" r:id="rId3"/>
    <p:sldId id="313" r:id="rId4"/>
    <p:sldId id="323" r:id="rId5"/>
    <p:sldId id="320" r:id="rId6"/>
    <p:sldId id="314" r:id="rId7"/>
    <p:sldId id="316" r:id="rId8"/>
    <p:sldId id="324" r:id="rId9"/>
    <p:sldId id="311" r:id="rId10"/>
    <p:sldId id="296" r:id="rId11"/>
    <p:sldId id="315" r:id="rId12"/>
    <p:sldId id="301" r:id="rId13"/>
    <p:sldId id="317" r:id="rId14"/>
    <p:sldId id="321" r:id="rId15"/>
    <p:sldId id="310" r:id="rId16"/>
    <p:sldId id="326" r:id="rId17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52" autoAdjust="0"/>
  </p:normalViewPr>
  <p:slideViewPr>
    <p:cSldViewPr>
      <p:cViewPr>
        <p:scale>
          <a:sx n="100" d="100"/>
          <a:sy n="100" d="100"/>
        </p:scale>
        <p:origin x="-19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15A728-0D9E-4683-8D36-69AC4F84D0F7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F20FA7-7660-41BD-9319-898CA7D79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9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68C2-1EBC-4DF9-AAD0-2F1B3F2BFC65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A40A-A6A5-4E34-B51F-3B0AF13237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2490-BFD9-4234-A6C9-6BB6C036DCFC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255A-C899-4B43-BCA0-608780C86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0801-5C10-4AA5-855D-0AA3C05B8529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83A8-A6DF-466A-BA09-F789D8553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0018-52C5-4373-8ED7-DF38AE6D4134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FED1-7247-406F-AB7E-26D23AD42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33EF-2843-4F4B-B6CF-06C84836E900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864A-4AB3-4156-A41E-9BB29A61D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20B6-3970-4FCF-AD90-83E76313C174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8BC3-36EE-417A-AAB7-3B0470610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E658-E24A-4CFE-B30D-CC33B9814F61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A878-3DAB-4DC4-9B9E-2D2B0AEDC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9260-D004-46C1-97A3-BC26FE388A14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F457-CF17-46C5-A610-6C55BA9DA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6E49-B2B2-4096-9600-164E6D83A722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6D87-6A22-4144-83FA-6F441FE59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B5D8-D7EA-493C-B30A-0F1CE5CB16FB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6A03-1FB8-4549-9D2F-C9461C75D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000C-AFA2-4018-AB07-6D6E8871111D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431D-7CCE-446A-A0C7-1014685C3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98513" y="533400"/>
            <a:ext cx="6516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98513" y="1828800"/>
            <a:ext cx="6516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650" y="6154738"/>
            <a:ext cx="10287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4D24F28B-7CC6-4FED-84D0-149665D15286}" type="datetime1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8513" y="6154738"/>
            <a:ext cx="424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0800" y="6154738"/>
            <a:ext cx="914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99D2532-E70E-4209-8377-508C26E15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13" r:id="rId2"/>
    <p:sldLayoutId id="2147484621" r:id="rId3"/>
    <p:sldLayoutId id="2147484614" r:id="rId4"/>
    <p:sldLayoutId id="2147484615" r:id="rId5"/>
    <p:sldLayoutId id="2147484616" r:id="rId6"/>
    <p:sldLayoutId id="2147484622" r:id="rId7"/>
    <p:sldLayoutId id="2147484623" r:id="rId8"/>
    <p:sldLayoutId id="2147484624" r:id="rId9"/>
    <p:sldLayoutId id="2147484617" r:id="rId10"/>
    <p:sldLayoutId id="2147484618" r:id="rId11"/>
    <p:sldLayoutId id="2147484619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7762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96963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6E6E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BCFA8DC9-4D97-43E1-99E8-9A17A2083863}" type="slidenum">
              <a:rPr lang="ru-RU" altLang="ru-RU" sz="13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ru-RU" altLang="ru-RU" sz="130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180937"/>
            <a:ext cx="1080120" cy="27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5940" tIns="165100" rIns="165100" bIns="165100" numCol="1" spcCol="1270" anchor="ctr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 cstate="print"/>
          <a:srcRect b="70348"/>
          <a:stretch>
            <a:fillRect/>
          </a:stretch>
        </p:blipFill>
        <p:spPr bwMode="auto">
          <a:xfrm>
            <a:off x="6228184" y="5661248"/>
            <a:ext cx="2110135" cy="8284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11188" y="3357563"/>
            <a:ext cx="6753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Arial" charset="0"/>
              </a:rPr>
            </a:br>
            <a:endParaRPr lang="ru-RU" altLang="ru-RU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23850" y="188913"/>
            <a:ext cx="4896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Зона </a:t>
            </a:r>
            <a:r>
              <a:rPr lang="en-US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RECEPTION</a:t>
            </a:r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переходит в зону КАФЕ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045569"/>
            <a:ext cx="7921253" cy="5036965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0" algn="tl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</a:t>
            </a: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124744"/>
            <a:ext cx="7632848" cy="4694867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368300"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4" y="908720"/>
            <a:ext cx="7341940" cy="4610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23850" y="18891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Ресторан</a:t>
            </a: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1329782" y="5596792"/>
            <a:ext cx="6914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cs typeface="Arial" charset="0"/>
              </a:rPr>
              <a:t>        Мы </a:t>
            </a:r>
            <a:r>
              <a:rPr lang="ru-RU" altLang="ru-RU" sz="1800" dirty="0" smtClean="0">
                <a:solidFill>
                  <a:schemeClr val="tx2"/>
                </a:solidFill>
                <a:latin typeface="+mn-lt"/>
                <a:cs typeface="Arial" charset="0"/>
              </a:rPr>
              <a:t>любим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cs typeface="Arial" charset="0"/>
              </a:rPr>
              <a:t> вместе </a:t>
            </a:r>
            <a:r>
              <a:rPr lang="ru-RU" altLang="ru-RU" sz="1800" dirty="0" smtClean="0">
                <a:solidFill>
                  <a:schemeClr val="tx2"/>
                </a:solidFill>
                <a:latin typeface="+mn-lt"/>
                <a:cs typeface="Arial" charset="0"/>
              </a:rPr>
              <a:t>отмечать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  <a:cs typeface="Arial" charset="0"/>
              </a:rPr>
              <a:t> все праздники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053CF-8333-4684-AF4B-29260CE1DD6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764704"/>
            <a:ext cx="7632848" cy="525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323850" y="188913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n-lt"/>
              </a:rPr>
              <a:t>Наши праздники</a:t>
            </a:r>
            <a:endParaRPr lang="ru-RU" altLang="ru-RU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9C529-0AA7-4623-83BF-9BCD12844E6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3384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+mn-lt"/>
              </a:rPr>
              <a:t>Наши праздники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alt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052512"/>
            <a:ext cx="7560840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58082" y="21429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684213" y="333375"/>
            <a:ext cx="2100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  <a:cs typeface="Arial" charset="0"/>
              </a:rPr>
              <a:t>Наши праздники</a:t>
            </a:r>
            <a:endParaRPr lang="ru-RU" altLang="ru-RU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08720"/>
            <a:ext cx="7704211" cy="51845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513" y="533400"/>
            <a:ext cx="6516687" cy="30331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оснащенность</a:t>
            </a:r>
            <a:r>
              <a:rPr lang="ru-RU" sz="1800" dirty="0" smtClean="0">
                <a:solidFill>
                  <a:schemeClr val="tx1"/>
                </a:solidFill>
              </a:rPr>
              <a:t> 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безупречный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898817" cy="4392488"/>
          </a:xfr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8001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412776"/>
            <a:ext cx="4288908" cy="460702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Бесперебойное электроснабжение</a:t>
            </a:r>
          </a:p>
          <a:p>
            <a:r>
              <a:rPr lang="ru-RU" sz="1600" dirty="0" smtClean="0"/>
              <a:t>Современные системы безопасности</a:t>
            </a:r>
          </a:p>
          <a:p>
            <a:r>
              <a:rPr lang="ru-RU" sz="1600" dirty="0" smtClean="0"/>
              <a:t>Системы кондиционирования и вентиляции последнего поколения</a:t>
            </a:r>
          </a:p>
          <a:p>
            <a:r>
              <a:rPr lang="ru-RU" sz="1600" dirty="0" smtClean="0"/>
              <a:t>Остекление с применением мультифункционального стекла</a:t>
            </a:r>
          </a:p>
          <a:p>
            <a:r>
              <a:rPr lang="ru-RU" sz="1600" dirty="0" smtClean="0"/>
              <a:t>Водоочистка с применением сложнейшей системы фильтров.</a:t>
            </a:r>
          </a:p>
          <a:p>
            <a:r>
              <a:rPr lang="ru-RU" sz="1600" dirty="0" smtClean="0"/>
              <a:t>Безупречный сервис </a:t>
            </a:r>
            <a:r>
              <a:rPr lang="ru-RU" sz="1600" dirty="0" smtClean="0"/>
              <a:t>при исполнении </a:t>
            </a:r>
            <a:r>
              <a:rPr lang="ru-RU" sz="1600" dirty="0" smtClean="0"/>
              <a:t>любых заявок арендатора</a:t>
            </a:r>
          </a:p>
          <a:p>
            <a:r>
              <a:rPr lang="ru-RU" sz="1600" dirty="0" smtClean="0"/>
              <a:t>Централизованная система подачи и контроля исполнения </a:t>
            </a:r>
            <a:r>
              <a:rPr lang="ru-RU" sz="1600" smtClean="0"/>
              <a:t>заявок арендаторов</a:t>
            </a:r>
            <a:endParaRPr lang="ru-RU" sz="1600" dirty="0" smtClean="0"/>
          </a:p>
          <a:p>
            <a:r>
              <a:rPr lang="ru-RU" sz="1600" dirty="0" smtClean="0"/>
              <a:t>Своя </a:t>
            </a:r>
            <a:r>
              <a:rPr lang="ru-RU" sz="1600" dirty="0" err="1" smtClean="0"/>
              <a:t>клининговая</a:t>
            </a:r>
            <a:r>
              <a:rPr lang="ru-RU" sz="1600" dirty="0" smtClean="0"/>
              <a:t> служба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FA878-3DAB-4DC4-9B9E-2D2B0AEDCDC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8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41277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	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Общие сведения:</a:t>
            </a:r>
          </a:p>
          <a:p>
            <a:pPr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-    Ввод в эксплуатацию 2014 год.</a:t>
            </a:r>
            <a:endParaRPr lang="en-US" sz="2000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-    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Общая площадь 26 500 м. кв.</a:t>
            </a:r>
          </a:p>
          <a:p>
            <a:pPr marL="342900" indent="-342900"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Полезная площадь 17 000 м. кв.</a:t>
            </a:r>
          </a:p>
          <a:p>
            <a:pPr marL="342900" indent="-342900"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Трёхуровневый паркинг</a:t>
            </a:r>
          </a:p>
          <a:p>
            <a:pPr marL="342900" indent="-342900"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Ресторан 675 м. кв.</a:t>
            </a:r>
          </a:p>
          <a:p>
            <a:pPr marL="342900" indent="-342900"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Кафе 115 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м.кв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</a:t>
            </a:r>
          </a:p>
          <a:p>
            <a:pPr defTabSz="1809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-     Центр банковских услуг</a:t>
            </a: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3672408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188" y="247650"/>
            <a:ext cx="34417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МЕСТОРАСПОЛОЖЕНИЕ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538" y="981075"/>
            <a:ext cx="6770687" cy="494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513" y="260648"/>
            <a:ext cx="6516687" cy="57606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       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индивидуален</a:t>
            </a:r>
            <a:r>
              <a:rPr lang="ru-RU" sz="1800" dirty="0" smtClean="0">
                <a:solidFill>
                  <a:schemeClr val="tx1"/>
                </a:solidFill>
              </a:rPr>
              <a:t> и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обычен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BFED1-7247-406F-AB7E-26D23AD4224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6912768" cy="547260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8509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69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60C3-A6B9-4EA6-9771-31750AEB273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51942" y="1187767"/>
            <a:ext cx="2889250" cy="49244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Планировки</a:t>
            </a:r>
            <a:r>
              <a:rPr lang="ru-RU" altLang="ru-RU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этажей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8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40" y="1124744"/>
            <a:ext cx="3748252" cy="2232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40" y="3448362"/>
            <a:ext cx="3748252" cy="2192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8362"/>
            <a:ext cx="3744415" cy="2192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5688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Разнообразие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планировочных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решений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офисов</a:t>
            </a: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766047" cy="280831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55600" dist="50800" dir="5400000" sx="99000" sy="99000" algn="ctr" rotWithShape="0">
              <a:schemeClr val="accent1">
                <a:lumMod val="50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140967"/>
            <a:ext cx="5832648" cy="3192891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096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331640" y="188913"/>
            <a:ext cx="5256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2000">
                <a:solidFill>
                  <a:srgbClr val="595959"/>
                </a:solidFill>
                <a:latin typeface="Franklin Gothic Medium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80000"/>
              <a:buFont typeface="Arial" charset="0"/>
              <a:buChar char="•"/>
              <a:defRPr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600">
                <a:solidFill>
                  <a:srgbClr val="595959"/>
                </a:solidFill>
                <a:latin typeface="Franklin Gothic Medium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charset="0"/>
              <a:buChar char="•"/>
              <a:defRPr sz="1400">
                <a:solidFill>
                  <a:srgbClr val="595959"/>
                </a:solidFill>
                <a:latin typeface="Franklin Gothic Medium" pitchFamily="34" charset="0"/>
              </a:defRPr>
            </a:lvl9pPr>
          </a:lstStyle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+mn-lt"/>
              </a:rPr>
              <a:t>Холлы на этажах используются, как зоны отдыха </a:t>
            </a:r>
          </a:p>
          <a:p>
            <a:pPr indent="44767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+mn-lt"/>
              </a:rPr>
              <a:t>и оборудованы по согласованию с арендаторами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altLang="ru-RU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0300"/>
            <a:ext cx="7344816" cy="3882587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969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513" y="533400"/>
            <a:ext cx="6516687" cy="44732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этажах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расположены</a:t>
            </a:r>
            <a:r>
              <a:rPr lang="ru-RU" sz="1800" dirty="0" smtClean="0">
                <a:solidFill>
                  <a:schemeClr val="tx1"/>
                </a:solidFill>
              </a:rPr>
              <a:t> 1-2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лоджии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256584" cy="4536504"/>
          </a:xfrm>
          <a:ln w="15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93700" dist="50800" dir="54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864A-4AB3-4156-A41E-9BB29A61D20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44840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702976"/>
            <a:ext cx="4104456" cy="2726024"/>
          </a:xfrm>
          <a:prstGeom prst="rec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876300" dist="38100" dir="10800000" algn="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60338" y="188913"/>
            <a:ext cx="6572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67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RECEPTION</a:t>
            </a:r>
            <a:r>
              <a:rPr lang="ru-RU" sz="2000" cap="all" dirty="0" smtClean="0">
                <a:latin typeface="+mn-lt"/>
              </a:rPr>
              <a:t> </a:t>
            </a: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 b="70348"/>
          <a:stretch>
            <a:fillRect/>
          </a:stretch>
        </p:blipFill>
        <p:spPr bwMode="auto">
          <a:xfrm>
            <a:off x="7364413" y="215900"/>
            <a:ext cx="1325562" cy="4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834827"/>
            <a:ext cx="3365533" cy="2304256"/>
          </a:xfrm>
          <a:prstGeom prst="rect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731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5" y="3861048"/>
            <a:ext cx="4104456" cy="2732145"/>
          </a:xfrm>
          <a:prstGeom prst="rect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731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034787"/>
            <a:ext cx="3365533" cy="2244810"/>
          </a:xfrm>
          <a:prstGeom prst="rect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73100" dist="38100" dir="18900000" algn="b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3958</TotalTime>
  <Words>117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Medium</vt:lpstr>
      <vt:lpstr>Calibri</vt:lpstr>
      <vt:lpstr>Business Contrast 16x9</vt:lpstr>
      <vt:lpstr>Презентация PowerPoint</vt:lpstr>
      <vt:lpstr>Презентация PowerPoint</vt:lpstr>
      <vt:lpstr>Презентация PowerPoint</vt:lpstr>
      <vt:lpstr>           Архитектурный проект индивидуален и не обычен.</vt:lpstr>
      <vt:lpstr>Презентация PowerPoint</vt:lpstr>
      <vt:lpstr>Презентация PowerPoint</vt:lpstr>
      <vt:lpstr>Презентация PowerPoint</vt:lpstr>
      <vt:lpstr>  На всех этажах здания расположены 1-2 лоджии для отдыха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Высокая техническая оснащенность и безупречный сервис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БЦ</dc:title>
  <dc:creator>Людмила</dc:creator>
  <cp:lastModifiedBy>Лебедева Жанна</cp:lastModifiedBy>
  <cp:revision>305</cp:revision>
  <dcterms:created xsi:type="dcterms:W3CDTF">2010-11-15T11:40:50Z</dcterms:created>
  <dcterms:modified xsi:type="dcterms:W3CDTF">2017-12-14T09:53:36Z</dcterms:modified>
</cp:coreProperties>
</file>